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322D22-46AD-4960-8E3B-D09DFC045EC6}" v="269" dt="2019-11-29T18:42:01.826"/>
    <p1510:client id="{C5FFDFD2-CD67-43C2-8EA6-A64136DDE8A7}" v="834" dt="2019-11-29T18:51:02.7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907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96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22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04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47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41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46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568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802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654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540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816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uthtrumpold.id.au/destech/?page_id=593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circuit, computer&#10;&#10;Description generated with very high confidence">
            <a:extLst>
              <a:ext uri="{FF2B5EF4-FFF2-40B4-BE49-F238E27FC236}">
                <a16:creationId xmlns:a16="http://schemas.microsoft.com/office/drawing/2014/main" id="{15F930C8-3739-44E9-8BBD-A3B618A12C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9221" b="123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 b="1">
                <a:cs typeface="Calibri Light"/>
              </a:rPr>
              <a:t>Computer Science and the Future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cs typeface="Calibri"/>
              </a:rPr>
              <a:t>Akash Singh and Émilie Mayodon</a:t>
            </a:r>
            <a:endParaRPr lang="en-US" sz="2000"/>
          </a:p>
        </p:txBody>
      </p:sp>
      <p:cxnSp>
        <p:nvCxnSpPr>
          <p:cNvPr id="25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ircuit board&#10;&#10;Description generated with very high confidence">
            <a:extLst>
              <a:ext uri="{FF2B5EF4-FFF2-40B4-BE49-F238E27FC236}">
                <a16:creationId xmlns:a16="http://schemas.microsoft.com/office/drawing/2014/main" id="{B2734205-29D3-4962-B920-962DE0AA16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45" b="6485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E710AA-AE17-4FBE-A41E-C08CD8629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>
                <a:cs typeface="Calibri Light"/>
              </a:rPr>
              <a:t>Introduction</a:t>
            </a:r>
            <a:endParaRPr lang="en-US" sz="3600"/>
          </a:p>
        </p:txBody>
      </p:sp>
      <p:cxnSp>
        <p:nvCxnSpPr>
          <p:cNvPr id="11" name="Straight Connector 14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42CF11-EDFA-49C3-8973-E07CC5147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Wingdings" panose="020B0604020202020204" pitchFamily="34" charset="0"/>
              <a:buChar char="v"/>
            </a:pPr>
            <a:r>
              <a:rPr lang="en-US" sz="1800">
                <a:ea typeface="+mn-lt"/>
                <a:cs typeface="+mn-lt"/>
              </a:rPr>
              <a:t>The future, employment, and salaries </a:t>
            </a:r>
          </a:p>
          <a:p>
            <a:pPr marL="285750" indent="-285750">
              <a:buFont typeface="Wingdings" panose="020B0604020202020204" pitchFamily="34" charset="0"/>
              <a:buChar char="v"/>
            </a:pPr>
            <a:r>
              <a:rPr lang="en-US" sz="1800">
                <a:ea typeface="+mn-lt"/>
                <a:cs typeface="+mn-lt"/>
              </a:rPr>
              <a:t>Business and company needs </a:t>
            </a:r>
          </a:p>
          <a:p>
            <a:pPr marL="285750" indent="-285750">
              <a:buFont typeface="Wingdings" panose="020B0604020202020204" pitchFamily="34" charset="0"/>
              <a:buChar char="v"/>
            </a:pPr>
            <a:r>
              <a:rPr lang="en-US" sz="1800">
                <a:ea typeface="+mn-lt"/>
                <a:cs typeface="+mn-lt"/>
              </a:rPr>
              <a:t>Impact on our everyday lives</a:t>
            </a:r>
          </a:p>
          <a:p>
            <a:pPr marL="285750" indent="-285750">
              <a:buFont typeface="Wingdings" panose="020B0604020202020204" pitchFamily="34" charset="0"/>
              <a:buChar char="v"/>
            </a:pPr>
            <a:r>
              <a:rPr lang="en-US" sz="1800">
                <a:ea typeface="+mn-lt"/>
                <a:cs typeface="+mn-lt"/>
              </a:rPr>
              <a:t>Ethical dilemma on privacy</a:t>
            </a:r>
            <a:endParaRPr lang="en-US" sz="1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1391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6D9EC-9C3D-46FC-8F64-00BCEA4C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5874" y="86287"/>
            <a:ext cx="5037431" cy="9560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Careers and salaries</a:t>
            </a: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0A19D3A-A976-4D75-B884-1D9588B7E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1689768"/>
              </p:ext>
            </p:extLst>
          </p:nvPr>
        </p:nvGraphicFramePr>
        <p:xfrm>
          <a:off x="325243" y="1068658"/>
          <a:ext cx="5555693" cy="56220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59513">
                  <a:extLst>
                    <a:ext uri="{9D8B030D-6E8A-4147-A177-3AD203B41FA5}">
                      <a16:colId xmlns:a16="http://schemas.microsoft.com/office/drawing/2014/main" val="3097943253"/>
                    </a:ext>
                  </a:extLst>
                </a:gridCol>
                <a:gridCol w="2007455">
                  <a:extLst>
                    <a:ext uri="{9D8B030D-6E8A-4147-A177-3AD203B41FA5}">
                      <a16:colId xmlns:a16="http://schemas.microsoft.com/office/drawing/2014/main" val="2789090012"/>
                    </a:ext>
                  </a:extLst>
                </a:gridCol>
                <a:gridCol w="1588725">
                  <a:extLst>
                    <a:ext uri="{9D8B030D-6E8A-4147-A177-3AD203B41FA5}">
                      <a16:colId xmlns:a16="http://schemas.microsoft.com/office/drawing/2014/main" val="1800923187"/>
                    </a:ext>
                  </a:extLst>
                </a:gridCol>
              </a:tblGrid>
              <a:tr h="467710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Jobs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Average Salary (Entry-Level)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Annual Average Raise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89736473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Software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$65,000.00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$1,690.00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66086356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Database Administrator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$61,000.00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$1,586.00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2826765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Systems Analyst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$67,460.00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$1,753.96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6300741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Systems Manager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$67,000.00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$1,742.00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04977445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Web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$51,000.00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$1,326.00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8479769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Information Security Analyst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$64,600.00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$1,679.60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07554701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IT Architect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$91,000.00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$2,938.00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39673514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Programmer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$52,000.00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$2,531.10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11641890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Software Engineer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$77,000.00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$2,002.00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06806599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Information Researcher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$86,000.00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$2,236.00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49963944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Video Game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$50,276.00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$1,307.18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50855405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IT Project Manager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$86,126.00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$2,239.28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4695729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Network Architect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$104,650.00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$2,720.90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77298781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Canadian Annual Interest Rate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2.60% (2019)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43618023"/>
                  </a:ext>
                </a:extLst>
              </a:tr>
            </a:tbl>
          </a:graphicData>
        </a:graphic>
      </p:graphicFrame>
      <p:pic>
        <p:nvPicPr>
          <p:cNvPr id="12" name="Picture 13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E053808C-619F-4FD6-8F75-470E958D1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999" y="1064750"/>
            <a:ext cx="6064859" cy="307444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5B7880B-9D0F-4B72-9C13-9F3E4998D652}"/>
              </a:ext>
            </a:extLst>
          </p:cNvPr>
          <p:cNvSpPr txBox="1"/>
          <p:nvPr/>
        </p:nvSpPr>
        <p:spPr>
          <a:xfrm>
            <a:off x="6049242" y="4161560"/>
            <a:ext cx="6094267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The following diagram demonstrates the starting salary of common careers in the Computer Science Field, and its annual average raise</a:t>
            </a:r>
            <a:endParaRPr lang="en-US" sz="1600">
              <a:solidFill>
                <a:schemeClr val="bg1"/>
              </a:solidFill>
              <a:cs typeface="Calibri"/>
            </a:endParaRPr>
          </a:p>
          <a:p>
            <a:endParaRPr lang="en-US" sz="1600">
              <a:solidFill>
                <a:schemeClr val="bg1"/>
              </a:solidFill>
              <a:cs typeface="Calibri"/>
            </a:endParaRPr>
          </a:p>
          <a:p>
            <a:r>
              <a:rPr lang="en-US" sz="1600">
                <a:solidFill>
                  <a:schemeClr val="bg1"/>
                </a:solidFill>
              </a:rPr>
              <a:t>The current Canadian annual average salary increase is 2.60%, this leads to a greater pay growth. Jobs with a generally high demand tend to receive a bigger annual increase.</a:t>
            </a:r>
            <a:endParaRPr lang="en-US" sz="1600">
              <a:solidFill>
                <a:schemeClr val="bg1"/>
              </a:solidFill>
              <a:cs typeface="Calibri"/>
            </a:endParaRPr>
          </a:p>
          <a:p>
            <a:endParaRPr lang="en-US" sz="1600">
              <a:solidFill>
                <a:schemeClr val="bg1"/>
              </a:solidFill>
              <a:cs typeface="Calibri"/>
            </a:endParaRPr>
          </a:p>
          <a:p>
            <a:r>
              <a:rPr lang="en-US" sz="1600">
                <a:solidFill>
                  <a:schemeClr val="bg1"/>
                </a:solidFill>
              </a:rPr>
              <a:t>As shown, computer network architect has the highest paying job with a high annual increase, while video game developer, statistically, is the lowest paying job.</a:t>
            </a:r>
            <a:endParaRPr lang="en-US" sz="1600">
              <a:solidFill>
                <a:schemeClr val="bg1"/>
              </a:solidFill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137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CE9C5-B68B-46C9-9242-5DAFAA44B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  <a:cs typeface="Calibri Light"/>
              </a:rPr>
              <a:t>Degrees and Demands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CC31FFF-6E53-4F9A-8AF6-CAF9204534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7422749"/>
              </p:ext>
            </p:extLst>
          </p:nvPr>
        </p:nvGraphicFramePr>
        <p:xfrm>
          <a:off x="6469185" y="1450081"/>
          <a:ext cx="5505671" cy="50742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6409">
                  <a:extLst>
                    <a:ext uri="{9D8B030D-6E8A-4147-A177-3AD203B41FA5}">
                      <a16:colId xmlns:a16="http://schemas.microsoft.com/office/drawing/2014/main" val="1548606311"/>
                    </a:ext>
                  </a:extLst>
                </a:gridCol>
                <a:gridCol w="1729189">
                  <a:extLst>
                    <a:ext uri="{9D8B030D-6E8A-4147-A177-3AD203B41FA5}">
                      <a16:colId xmlns:a16="http://schemas.microsoft.com/office/drawing/2014/main" val="659979522"/>
                    </a:ext>
                  </a:extLst>
                </a:gridCol>
                <a:gridCol w="1150073">
                  <a:extLst>
                    <a:ext uri="{9D8B030D-6E8A-4147-A177-3AD203B41FA5}">
                      <a16:colId xmlns:a16="http://schemas.microsoft.com/office/drawing/2014/main" val="4129524788"/>
                    </a:ext>
                  </a:extLst>
                </a:gridCol>
              </a:tblGrid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Jobs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Degree Required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Demands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243324903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Software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21%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222924997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Database Administrator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9%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6572858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Systems Analyst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9%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004778425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Systems Manager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11%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463408768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Web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Associate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13%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879266343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Information Security Analyst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32%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12405153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IT Architect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8%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96923322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Programmer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-7%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77562921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Software Engineer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21%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019210268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Information Researcher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Master's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16%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155830707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Video Game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-40%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34639691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IT Project Manager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11%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7407968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Network Architect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6%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44264342"/>
                  </a:ext>
                </a:extLst>
              </a:tr>
            </a:tbl>
          </a:graphicData>
        </a:graphic>
      </p:graphicFrame>
      <p:pic>
        <p:nvPicPr>
          <p:cNvPr id="5" name="Picture 5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551A5BF0-1795-4AC7-9154-04EE7A0DC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86" y="1451395"/>
            <a:ext cx="5456662" cy="33233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FA4449-3D74-469C-B219-04C75F2A0C99}"/>
              </a:ext>
            </a:extLst>
          </p:cNvPr>
          <p:cNvSpPr txBox="1"/>
          <p:nvPr/>
        </p:nvSpPr>
        <p:spPr>
          <a:xfrm>
            <a:off x="551985" y="4808034"/>
            <a:ext cx="5456663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This waterfall chart shows the current percentage of demands for a list of common jobs in the Computer Science Field. </a:t>
            </a:r>
            <a:endParaRPr lang="en-US">
              <a:solidFill>
                <a:schemeClr val="bg1"/>
              </a:solidFill>
              <a:cs typeface="Calibri"/>
            </a:endParaRPr>
          </a:p>
          <a:p>
            <a:r>
              <a:rPr lang="en-US">
                <a:solidFill>
                  <a:schemeClr val="bg1"/>
                </a:solidFill>
              </a:rPr>
              <a:t>Unfortunately, video game developers are in high decrease of demands, while information security analyst is soaring in demands.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3985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C86DC-3C02-4989-A4E9-D5A67CF95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 Diagram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EB7BB50-D0E1-497E-9B56-9A38A4C1B3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0742" y="325305"/>
            <a:ext cx="6613241" cy="633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860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3AB915-D6ED-4478-BFDE-646222C74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  <a:cs typeface="Calibri Light"/>
              </a:rPr>
              <a:t>Ethical Dilemma: Online Privacy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D906759-7BAF-44FB-9092-E94E404326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9539620"/>
              </p:ext>
            </p:extLst>
          </p:nvPr>
        </p:nvGraphicFramePr>
        <p:xfrm>
          <a:off x="1310268" y="2917902"/>
          <a:ext cx="9338084" cy="34940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82538">
                  <a:extLst>
                    <a:ext uri="{9D8B030D-6E8A-4147-A177-3AD203B41FA5}">
                      <a16:colId xmlns:a16="http://schemas.microsoft.com/office/drawing/2014/main" val="2549695428"/>
                    </a:ext>
                  </a:extLst>
                </a:gridCol>
                <a:gridCol w="4013438">
                  <a:extLst>
                    <a:ext uri="{9D8B030D-6E8A-4147-A177-3AD203B41FA5}">
                      <a16:colId xmlns:a16="http://schemas.microsoft.com/office/drawing/2014/main" val="2682336021"/>
                    </a:ext>
                  </a:extLst>
                </a:gridCol>
                <a:gridCol w="3842108">
                  <a:extLst>
                    <a:ext uri="{9D8B030D-6E8A-4147-A177-3AD203B41FA5}">
                      <a16:colId xmlns:a16="http://schemas.microsoft.com/office/drawing/2014/main" val="3674169864"/>
                    </a:ext>
                  </a:extLst>
                </a:gridCol>
              </a:tblGrid>
              <a:tr h="42441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Gains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Losses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extLst>
                  <a:ext uri="{0D108BD9-81ED-4DB2-BD59-A6C34878D82A}">
                    <a16:rowId xmlns:a16="http://schemas.microsoft.com/office/drawing/2014/main" val="2358227959"/>
                  </a:ext>
                </a:extLst>
              </a:tr>
              <a:tr h="202338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Public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Public recognition (fame)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Express oneself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Entertainment purposes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Way to distract oneself from other problems</a:t>
                      </a:r>
                      <a:endParaRPr lang="en-US" sz="270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Intruding personal life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Cyberbullying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Leak of private information/photos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Circulation of fakes news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Trace everything back to you</a:t>
                      </a:r>
                      <a:endParaRPr lang="en-US" sz="270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extLst>
                  <a:ext uri="{0D108BD9-81ED-4DB2-BD59-A6C34878D82A}">
                    <a16:rowId xmlns:a16="http://schemas.microsoft.com/office/drawing/2014/main" val="808429038"/>
                  </a:ext>
                </a:extLst>
              </a:tr>
              <a:tr h="104624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Government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Stop online trafficking of photos 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Tracking potential criminals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Total surveillance of citizens (Big Brother, Edward Snowden)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Loss of public trust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extLst>
                  <a:ext uri="{0D108BD9-81ED-4DB2-BD59-A6C34878D82A}">
                    <a16:rowId xmlns:a16="http://schemas.microsoft.com/office/drawing/2014/main" val="3988425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176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7CA741-3D04-40A4-9196-AEAB6D6D5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  <a:ea typeface="+mj-lt"/>
                <a:cs typeface="+mj-lt"/>
              </a:rPr>
              <a:t>Ethical Dilemma: Online Privacy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68BE43F-7665-47CF-B960-BBB8876AE7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3905693"/>
              </p:ext>
            </p:extLst>
          </p:nvPr>
        </p:nvGraphicFramePr>
        <p:xfrm>
          <a:off x="1421780" y="2899317"/>
          <a:ext cx="9204328" cy="36111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56904">
                  <a:extLst>
                    <a:ext uri="{9D8B030D-6E8A-4147-A177-3AD203B41FA5}">
                      <a16:colId xmlns:a16="http://schemas.microsoft.com/office/drawing/2014/main" val="2745185162"/>
                    </a:ext>
                  </a:extLst>
                </a:gridCol>
                <a:gridCol w="3690427">
                  <a:extLst>
                    <a:ext uri="{9D8B030D-6E8A-4147-A177-3AD203B41FA5}">
                      <a16:colId xmlns:a16="http://schemas.microsoft.com/office/drawing/2014/main" val="616598386"/>
                    </a:ext>
                  </a:extLst>
                </a:gridCol>
                <a:gridCol w="4056997">
                  <a:extLst>
                    <a:ext uri="{9D8B030D-6E8A-4147-A177-3AD203B41FA5}">
                      <a16:colId xmlns:a16="http://schemas.microsoft.com/office/drawing/2014/main" val="2423572493"/>
                    </a:ext>
                  </a:extLst>
                </a:gridCol>
              </a:tblGrid>
              <a:tr h="31934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Duties</a:t>
                      </a: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Public</a:t>
                      </a: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Government</a:t>
                      </a: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extLst>
                  <a:ext uri="{0D108BD9-81ED-4DB2-BD59-A6C34878D82A}">
                    <a16:rowId xmlns:a16="http://schemas.microsoft.com/office/drawing/2014/main" val="1270205157"/>
                  </a:ext>
                </a:extLst>
              </a:tr>
              <a:tr h="153907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Public</a:t>
                      </a:r>
                      <a:endParaRPr lang="en-US" sz="2500" dirty="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Report share of unwanted private information</a:t>
                      </a:r>
                      <a:endParaRPr lang="en-US" sz="2600" dirty="0"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Don’t cyberbully</a:t>
                      </a:r>
                      <a:endParaRPr lang="en-US" sz="2600" dirty="0"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Think twice before posting online</a:t>
                      </a:r>
                      <a:endParaRPr lang="en-US" sz="2600" dirty="0"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Check the reliability of the sources </a:t>
                      </a:r>
                      <a:endParaRPr lang="en-US" sz="2600">
                        <a:effectLst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Report scams and cyber crimes</a:t>
                      </a:r>
                      <a:endParaRPr lang="en-US" sz="2600" dirty="0">
                        <a:effectLst/>
                      </a:endParaRPr>
                    </a:p>
                  </a:txBody>
                  <a:tcPr marL="99796" marR="99796" marT="0" marB="0"/>
                </a:tc>
                <a:extLst>
                  <a:ext uri="{0D108BD9-81ED-4DB2-BD59-A6C34878D82A}">
                    <a16:rowId xmlns:a16="http://schemas.microsoft.com/office/drawing/2014/main" val="2069721471"/>
                  </a:ext>
                </a:extLst>
              </a:tr>
              <a:tr h="127294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Government</a:t>
                      </a:r>
                      <a:endParaRPr lang="en-US" sz="2600" dirty="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Be honest about the surveillance system</a:t>
                      </a:r>
                      <a:endParaRPr lang="en-US" sz="2600" dirty="0"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Provide a safe place </a:t>
                      </a:r>
                      <a:endParaRPr lang="en-US" sz="2600">
                        <a:effectLst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endParaRPr lang="en-US" sz="2600">
                        <a:effectLst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endParaRPr lang="en-US" sz="2600">
                        <a:effectLst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Filter what should be watched and registered</a:t>
                      </a:r>
                      <a:endParaRPr lang="en-US" sz="2600" dirty="0">
                        <a:effectLst/>
                      </a:endParaRPr>
                    </a:p>
                    <a:p>
                      <a:pPr marL="228600" algn="l">
                        <a:spcAft>
                          <a:spcPts val="0"/>
                        </a:spcAft>
                      </a:pP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extLst>
                  <a:ext uri="{0D108BD9-81ED-4DB2-BD59-A6C34878D82A}">
                    <a16:rowId xmlns:a16="http://schemas.microsoft.com/office/drawing/2014/main" val="3453225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7157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sitting, light, standing, blue&#10;&#10;Description generated with very high confidence">
            <a:extLst>
              <a:ext uri="{FF2B5EF4-FFF2-40B4-BE49-F238E27FC236}">
                <a16:creationId xmlns:a16="http://schemas.microsoft.com/office/drawing/2014/main" id="{3B154064-283C-4227-8BF2-F511E1B2A4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4682" b="1104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C88FCB-F544-4A7A-9A52-A8A7CB997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cs typeface="Calibri Light"/>
              </a:rPr>
              <a:t>Conclusion</a:t>
            </a:r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24" name="Straight Connector 1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BEE1A-A0BE-4BDA-8633-E14AA35EB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endParaRPr lang="en-US" sz="2000">
              <a:solidFill>
                <a:srgbClr val="FFFFFF"/>
              </a:solidFill>
              <a:cs typeface="Calibri" panose="020F0502020204030204"/>
            </a:endParaRPr>
          </a:p>
          <a:p>
            <a:pPr>
              <a:buFont typeface="Wingdings" panose="020B0604020202020204" pitchFamily="34" charset="0"/>
              <a:buChar char="v"/>
            </a:pPr>
            <a:r>
              <a:rPr lang="en-US" sz="2000">
                <a:solidFill>
                  <a:srgbClr val="FFFFFF"/>
                </a:solidFill>
                <a:cs typeface="Calibri" panose="020F0502020204030204"/>
              </a:rPr>
              <a:t>Different paths</a:t>
            </a:r>
          </a:p>
          <a:p>
            <a:pPr>
              <a:buFont typeface="Wingdings" panose="020B0604020202020204" pitchFamily="34" charset="0"/>
              <a:buChar char="v"/>
            </a:pPr>
            <a:r>
              <a:rPr lang="en-US" sz="2000">
                <a:solidFill>
                  <a:srgbClr val="FFFFFF"/>
                </a:solidFill>
                <a:cs typeface="Calibri" panose="020F0502020204030204"/>
              </a:rPr>
              <a:t>Ethical topics</a:t>
            </a:r>
          </a:p>
          <a:p>
            <a:pPr>
              <a:buFont typeface="Wingdings" panose="020B0604020202020204" pitchFamily="34" charset="0"/>
              <a:buChar char="v"/>
            </a:pPr>
            <a:endParaRPr lang="en-US" sz="2000">
              <a:solidFill>
                <a:srgbClr val="FFFFFF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59049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Computer Science and the Future</vt:lpstr>
      <vt:lpstr>Introduction</vt:lpstr>
      <vt:lpstr>Careers and salaries</vt:lpstr>
      <vt:lpstr>Degrees and Demands</vt:lpstr>
      <vt:lpstr>ER Diagram</vt:lpstr>
      <vt:lpstr>Ethical Dilemma: Online Privacy</vt:lpstr>
      <vt:lpstr>Ethical Dilemma: Online Privacy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124</cp:revision>
  <dcterms:created xsi:type="dcterms:W3CDTF">2019-11-29T18:10:49Z</dcterms:created>
  <dcterms:modified xsi:type="dcterms:W3CDTF">2019-11-29T18:54:12Z</dcterms:modified>
</cp:coreProperties>
</file>

<file path=docProps/thumbnail.jpeg>
</file>